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8" r:id="rId2"/>
    <p:sldId id="258" r:id="rId3"/>
    <p:sldId id="319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0" r:id="rId20"/>
    <p:sldId id="274" r:id="rId21"/>
    <p:sldId id="276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17E-AA6E-40A7-A46F-94334831917F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B7E-260B-44DF-BDDA-A936EB20E5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AB54D4-346E-4EAC-B146-6D96ADAECC65}" type="slidenum">
              <a:rPr lang="fi-FI" altLang="pt-BR" smtClean="0">
                <a:ea typeface="msmincho" charset="0"/>
              </a:rPr>
              <a:pPr/>
              <a:t>1</a:t>
            </a:fld>
            <a:endParaRPr lang="fi-FI" altLang="pt-BR" smtClean="0">
              <a:ea typeface="msmincho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230"/>
            <a:ext cx="5484960" cy="4115139"/>
          </a:xfrm>
          <a:noFill/>
          <a:ln/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368-0AC7-48A5-A53E-AA7C71C99A97}" type="datetimeFigureOut">
              <a:rPr lang="pt-BR" smtClean="0"/>
              <a:pPr/>
              <a:t>10/08/2023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B1F-03A0-47E0-8BD4-48C8707591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7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27360" y="1404148"/>
            <a:ext cx="9012960" cy="1324939"/>
          </a:xfrm>
        </p:spPr>
        <p:txBody>
          <a:bodyPr tIns="15087"/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fi-FI" altLang="pt-BR" sz="3600" dirty="0" smtClean="0">
                <a:solidFill>
                  <a:srgbClr val="000000"/>
                </a:solidFill>
              </a:rPr>
              <a:t>Teoria Quase-Geostrófica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240" y="2579311"/>
            <a:ext cx="6847200" cy="3535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Shape 10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0" y="99371"/>
            <a:ext cx="1166400" cy="11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hape 107"/>
          <p:cNvSpPr txBox="1">
            <a:spLocks noChangeArrowheads="1"/>
          </p:cNvSpPr>
          <p:nvPr/>
        </p:nvSpPr>
        <p:spPr bwMode="auto">
          <a:xfrm>
            <a:off x="857224" y="292352"/>
            <a:ext cx="7215238" cy="9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2" tIns="82932" rIns="82932" bIns="82932" anchor="ctr"/>
          <a:lstStyle/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1600" b="1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INSTITUTO DE ASTRONOMIA, GEOFÍSICA E CIÊNCIAS ATMOSFÉRICAS</a:t>
            </a:r>
          </a:p>
          <a:p>
            <a:pPr algn="ct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1600" b="1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UNIVERSIDADE DE SÃO PAULO</a:t>
            </a:r>
          </a:p>
          <a:p>
            <a:pPr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sz="1600" b="1" dirty="0">
              <a:solidFill>
                <a:srgbClr val="FFFFFF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79200" y="6172488"/>
            <a:ext cx="7968960" cy="659939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i="1" dirty="0">
                <a:solidFill>
                  <a:srgbClr val="000000"/>
                </a:solidFill>
                <a:latin typeface="+mn-lt"/>
              </a:rPr>
              <a:t>Prof. Ricardo de Camargo</a:t>
            </a:r>
          </a:p>
          <a:p>
            <a:pPr algn="r" eaLnBrk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i="1" dirty="0">
                <a:solidFill>
                  <a:srgbClr val="000000"/>
                </a:solidFill>
                <a:latin typeface="+mn-lt"/>
              </a:rPr>
              <a:t>Aula </a:t>
            </a:r>
            <a:r>
              <a:rPr lang="pt-BR" altLang="pt-BR" i="1" dirty="0" smtClean="0">
                <a:solidFill>
                  <a:srgbClr val="000000"/>
                </a:solidFill>
                <a:latin typeface="+mn-lt"/>
              </a:rPr>
              <a:t>13 </a:t>
            </a:r>
            <a:r>
              <a:rPr lang="pt-BR" altLang="pt-BR" i="1" dirty="0">
                <a:solidFill>
                  <a:srgbClr val="000000"/>
                </a:solidFill>
                <a:latin typeface="+mn-lt"/>
              </a:rPr>
              <a:t>– ACA0430 – Meteorologia Sinótica e Aplicações à Oceanografia</a:t>
            </a:r>
          </a:p>
        </p:txBody>
      </p:sp>
      <p:pic>
        <p:nvPicPr>
          <p:cNvPr id="11271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9200" y="358598"/>
            <a:ext cx="1297440" cy="55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Balanço </a:t>
            </a:r>
            <a:r>
              <a:rPr lang="pt-BR" dirty="0" err="1" smtClean="0"/>
              <a:t>Geostrófico</a:t>
            </a:r>
            <a:r>
              <a:rPr lang="pt-BR" dirty="0" smtClean="0"/>
              <a:t>:</a:t>
            </a:r>
          </a:p>
          <a:p>
            <a:endParaRPr lang="pt-BR" sz="4000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Ou seja: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724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419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7058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Assumindo que a </a:t>
            </a:r>
            <a:r>
              <a:rPr lang="pt-BR" dirty="0" err="1" smtClean="0">
                <a:solidFill>
                  <a:srgbClr val="FF0000"/>
                </a:solidFill>
              </a:rPr>
              <a:t>advecção</a:t>
            </a:r>
            <a:r>
              <a:rPr lang="pt-BR" dirty="0" smtClean="0">
                <a:solidFill>
                  <a:srgbClr val="FF0000"/>
                </a:solidFill>
              </a:rPr>
              <a:t> horizontal </a:t>
            </a:r>
            <a:r>
              <a:rPr lang="pt-BR" dirty="0" smtClean="0"/>
              <a:t>é feita somente pelo </a:t>
            </a:r>
            <a:r>
              <a:rPr lang="pt-BR" dirty="0" smtClean="0">
                <a:solidFill>
                  <a:srgbClr val="FF0000"/>
                </a:solidFill>
              </a:rPr>
              <a:t>vento </a:t>
            </a:r>
            <a:r>
              <a:rPr lang="pt-BR" dirty="0" err="1" smtClean="0">
                <a:solidFill>
                  <a:srgbClr val="FF0000"/>
                </a:solidFill>
              </a:rPr>
              <a:t>geostrófico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981700"/>
            <a:ext cx="2562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 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à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Se [u</a:t>
            </a:r>
            <a:r>
              <a:rPr lang="en-US" dirty="0"/>
              <a:t>, v] </a:t>
            </a:r>
            <a:r>
              <a:rPr lang="en-US" dirty="0" smtClean="0"/>
              <a:t>= </a:t>
            </a:r>
            <a:r>
              <a:rPr lang="en-US" dirty="0"/>
              <a:t>[</a:t>
            </a:r>
            <a:r>
              <a:rPr lang="en-US" dirty="0" err="1"/>
              <a:t>ug</a:t>
            </a:r>
            <a:r>
              <a:rPr lang="en-US" dirty="0"/>
              <a:t>, vg</a:t>
            </a:r>
            <a:r>
              <a:rPr lang="en-US" dirty="0" smtClean="0"/>
              <a:t>] →→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e: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• NÃO QUEREMOS ISSO!!!</a:t>
            </a:r>
            <a:r>
              <a:rPr lang="en-US" b="1" dirty="0" smtClean="0"/>
              <a:t> </a:t>
            </a:r>
            <a:r>
              <a:rPr lang="en-US" b="1" dirty="0"/>
              <a:t>→ </a:t>
            </a:r>
            <a:r>
              <a:rPr lang="en-US" b="1" dirty="0" smtClean="0"/>
              <a:t>ALGUMAS ACELERAÇÕES SÃO NECESSÁRIAS PARA QUE O SISTEMA EVOLUA.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219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27584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ACELERAÇÕES DO VENTO GEOSTRÓFICO RESULTAM DO FLUXO AGEOSTRÓFICO ASSOCIADO À FORÇA DE CORIOLIS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Expandindo</a:t>
            </a:r>
            <a:r>
              <a:rPr lang="en-US" dirty="0" smtClean="0"/>
              <a:t>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(f)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de Taylor: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Onde</a:t>
            </a:r>
            <a:r>
              <a:rPr lang="en-US" dirty="0" smtClean="0"/>
              <a:t>         é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latitude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é o </a:t>
            </a:r>
            <a:r>
              <a:rPr lang="en-US" dirty="0" err="1" smtClean="0"/>
              <a:t>gradiente</a:t>
            </a:r>
            <a:r>
              <a:rPr lang="en-US" dirty="0" smtClean="0"/>
              <a:t> </a:t>
            </a:r>
            <a:r>
              <a:rPr lang="en-US" dirty="0" err="1" smtClean="0"/>
              <a:t>meridional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de </a:t>
            </a:r>
            <a:r>
              <a:rPr lang="en-US" dirty="0" err="1" smtClean="0"/>
              <a:t>Coriolis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 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ser re-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076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34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942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1285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91100"/>
            <a:ext cx="4667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Equações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4500594"/>
            <a:ext cx="7929618" cy="24288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err="1" smtClean="0"/>
              <a:t>Simplificações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TQG com </a:t>
            </a:r>
            <a:r>
              <a:rPr lang="en-US" sz="2200" dirty="0" err="1" smtClean="0"/>
              <a:t>relação</a:t>
            </a:r>
            <a:r>
              <a:rPr lang="en-US" sz="2200" dirty="0" smtClean="0"/>
              <a:t> </a:t>
            </a:r>
            <a:r>
              <a:rPr lang="en-US" sz="2200" dirty="0" err="1" smtClean="0"/>
              <a:t>às</a:t>
            </a:r>
            <a:r>
              <a:rPr lang="en-US" sz="2200" dirty="0" smtClean="0"/>
              <a:t> </a:t>
            </a:r>
            <a:r>
              <a:rPr lang="en-US" sz="2200" dirty="0" err="1" smtClean="0"/>
              <a:t>equações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primitivas</a:t>
            </a:r>
            <a:r>
              <a:rPr lang="en-US" sz="2200" dirty="0" smtClean="0"/>
              <a:t>:</a:t>
            </a:r>
            <a:endParaRPr lang="en-US" sz="2200" dirty="0"/>
          </a:p>
          <a:p>
            <a:pPr>
              <a:buNone/>
            </a:pPr>
            <a:r>
              <a:rPr lang="pt-BR" sz="2200" dirty="0"/>
              <a:t>• </a:t>
            </a:r>
            <a:r>
              <a:rPr lang="pt-BR" sz="2200" dirty="0" smtClean="0"/>
              <a:t>Fricção</a:t>
            </a:r>
            <a:endParaRPr lang="pt-BR" sz="2200" dirty="0"/>
          </a:p>
          <a:p>
            <a:pPr>
              <a:buNone/>
            </a:pPr>
            <a:r>
              <a:rPr lang="en-US" sz="2200" dirty="0"/>
              <a:t>• </a:t>
            </a:r>
            <a:r>
              <a:rPr lang="en-US" sz="2200" dirty="0" err="1" smtClean="0"/>
              <a:t>Advecção</a:t>
            </a:r>
            <a:r>
              <a:rPr lang="en-US" sz="2200" dirty="0" smtClean="0"/>
              <a:t> horizontal de momentum </a:t>
            </a:r>
            <a:r>
              <a:rPr lang="en-US" sz="2200" dirty="0" err="1" smtClean="0"/>
              <a:t>pelo</a:t>
            </a:r>
            <a:r>
              <a:rPr lang="en-US" sz="2200" dirty="0" smtClean="0"/>
              <a:t> </a:t>
            </a:r>
            <a:r>
              <a:rPr lang="en-US" sz="2200" dirty="0" err="1" smtClean="0"/>
              <a:t>vento</a:t>
            </a:r>
            <a:r>
              <a:rPr lang="en-US" sz="2200" dirty="0" smtClean="0"/>
              <a:t> </a:t>
            </a:r>
            <a:r>
              <a:rPr lang="en-US" sz="2200" dirty="0" err="1" smtClean="0"/>
              <a:t>ageostrófico</a:t>
            </a:r>
            <a:endParaRPr lang="en-US" sz="2200" dirty="0"/>
          </a:p>
          <a:p>
            <a:pPr>
              <a:buNone/>
            </a:pPr>
            <a:r>
              <a:rPr lang="pt-BR" sz="2200" dirty="0"/>
              <a:t>• </a:t>
            </a:r>
            <a:r>
              <a:rPr lang="pt-BR" sz="2200" dirty="0" err="1" smtClean="0"/>
              <a:t>Advecção</a:t>
            </a:r>
            <a:r>
              <a:rPr lang="pt-BR" sz="2200" dirty="0" smtClean="0"/>
              <a:t> vertical de momentum</a:t>
            </a:r>
          </a:p>
          <a:p>
            <a:pPr>
              <a:buNone/>
            </a:pPr>
            <a:r>
              <a:rPr lang="en-US" sz="2200" dirty="0" smtClean="0"/>
              <a:t>• </a:t>
            </a:r>
            <a:r>
              <a:rPr lang="en-US" sz="2200" dirty="0" err="1" smtClean="0"/>
              <a:t>Variações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locais</a:t>
            </a:r>
            <a:r>
              <a:rPr lang="en-US" sz="2200" dirty="0" smtClean="0"/>
              <a:t> do </a:t>
            </a:r>
            <a:r>
              <a:rPr lang="en-US" sz="2200" dirty="0" err="1" smtClean="0"/>
              <a:t>vento</a:t>
            </a:r>
            <a:r>
              <a:rPr lang="en-US" sz="2200" dirty="0" smtClean="0"/>
              <a:t> </a:t>
            </a:r>
            <a:r>
              <a:rPr lang="en-US" sz="2200" dirty="0" err="1" smtClean="0"/>
              <a:t>ageostrófico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• </a:t>
            </a:r>
            <a:r>
              <a:rPr lang="en-US" sz="2200" dirty="0" err="1" smtClean="0"/>
              <a:t>Advecção</a:t>
            </a:r>
            <a:r>
              <a:rPr lang="en-US" sz="2200" dirty="0" smtClean="0"/>
              <a:t> de momentum </a:t>
            </a:r>
            <a:r>
              <a:rPr lang="en-US" sz="2200" dirty="0" err="1" smtClean="0"/>
              <a:t>ageostrófico</a:t>
            </a:r>
            <a:r>
              <a:rPr lang="en-US" sz="2200" dirty="0" smtClean="0"/>
              <a:t> </a:t>
            </a:r>
            <a:r>
              <a:rPr lang="en-US" sz="2200" dirty="0" err="1" smtClean="0"/>
              <a:t>pelo</a:t>
            </a:r>
            <a:r>
              <a:rPr lang="en-US" sz="2200" dirty="0" smtClean="0"/>
              <a:t> </a:t>
            </a:r>
            <a:r>
              <a:rPr lang="en-US" sz="2200" dirty="0" err="1" smtClean="0"/>
              <a:t>vento</a:t>
            </a:r>
            <a:r>
              <a:rPr lang="en-US" sz="2200" dirty="0" smtClean="0"/>
              <a:t> </a:t>
            </a:r>
            <a:r>
              <a:rPr lang="en-US" sz="2200" dirty="0" err="1" smtClean="0"/>
              <a:t>geostrófico</a:t>
            </a:r>
            <a:endParaRPr lang="pt-BR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8" y="1124744"/>
            <a:ext cx="6974246" cy="34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0893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velocidade</a:t>
            </a:r>
            <a:r>
              <a:rPr lang="en-US" sz="2400" b="1" dirty="0" smtClean="0">
                <a:solidFill>
                  <a:srgbClr val="FF0000"/>
                </a:solidFill>
              </a:rPr>
              <a:t> vertical (</a:t>
            </a:r>
            <a:r>
              <a:rPr lang="en-US" sz="2400" b="1" dirty="0">
                <a:solidFill>
                  <a:srgbClr val="FF0000"/>
                </a:solidFill>
              </a:rPr>
              <a:t>ω) </a:t>
            </a:r>
            <a:r>
              <a:rPr lang="en-US" sz="2400" b="1" dirty="0" err="1" smtClean="0">
                <a:solidFill>
                  <a:srgbClr val="FF0000"/>
                </a:solidFill>
              </a:rPr>
              <a:t>depende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apenas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componente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ageostrófica</a:t>
            </a:r>
            <a:r>
              <a:rPr lang="en-US" sz="2400" b="1" dirty="0" smtClean="0">
                <a:solidFill>
                  <a:srgbClr val="FF0000"/>
                </a:solidFill>
              </a:rPr>
              <a:t> do </a:t>
            </a:r>
            <a:r>
              <a:rPr lang="en-US" sz="2400" b="1" dirty="0" err="1" smtClean="0">
                <a:solidFill>
                  <a:srgbClr val="FF0000"/>
                </a:solidFill>
              </a:rPr>
              <a:t>fluxo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8721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Termodinâmica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00" y="1243013"/>
            <a:ext cx="8241164" cy="52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e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Circulação</a:t>
            </a:r>
            <a:r>
              <a:rPr lang="en-US" sz="3100" dirty="0" smtClean="0"/>
              <a:t>: 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um </a:t>
            </a:r>
            <a:r>
              <a:rPr lang="en-US" sz="3100" dirty="0" err="1" smtClean="0"/>
              <a:t>grupo</a:t>
            </a:r>
            <a:r>
              <a:rPr lang="en-US" sz="3100" dirty="0" smtClean="0"/>
              <a:t> de </a:t>
            </a:r>
            <a:r>
              <a:rPr lang="en-US" sz="3100" dirty="0" err="1" smtClean="0"/>
              <a:t>parcelas</a:t>
            </a:r>
            <a:r>
              <a:rPr lang="en-US" sz="3100" dirty="0" smtClean="0"/>
              <a:t> tem de </a:t>
            </a:r>
            <a:r>
              <a:rPr lang="en-US" sz="3100" dirty="0" err="1" smtClean="0"/>
              <a:t>girar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circulação</a:t>
            </a:r>
            <a:r>
              <a:rPr lang="en-US" sz="3100" dirty="0" smtClean="0"/>
              <a:t> de </a:t>
            </a:r>
            <a:r>
              <a:rPr lang="en-US" sz="3100" dirty="0" err="1" smtClean="0"/>
              <a:t>uma</a:t>
            </a:r>
            <a:r>
              <a:rPr lang="en-US" sz="3100" dirty="0" smtClean="0"/>
              <a:t> </a:t>
            </a:r>
            <a:r>
              <a:rPr lang="en-US" sz="3100" dirty="0" err="1" smtClean="0"/>
              <a:t>área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: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do </a:t>
            </a:r>
            <a:r>
              <a:rPr lang="en-US" sz="3100" dirty="0" err="1" smtClean="0"/>
              <a:t>cisalhamento</a:t>
            </a:r>
            <a:r>
              <a:rPr lang="en-US" sz="3100" dirty="0" smtClean="0"/>
              <a:t> do </a:t>
            </a:r>
            <a:r>
              <a:rPr lang="en-US" sz="3100" dirty="0" err="1" smtClean="0"/>
              <a:t>vento</a:t>
            </a:r>
            <a:r>
              <a:rPr lang="en-US" sz="3100" dirty="0" smtClean="0"/>
              <a:t>, num dado </a:t>
            </a:r>
            <a:r>
              <a:rPr lang="en-US" sz="3100" dirty="0" err="1" smtClean="0"/>
              <a:t>ponto</a:t>
            </a:r>
            <a:r>
              <a:rPr lang="en-US" sz="3100" dirty="0" smtClean="0"/>
              <a:t>, de </a:t>
            </a:r>
            <a:r>
              <a:rPr lang="en-US" sz="3100" dirty="0" err="1" smtClean="0"/>
              <a:t>induzir</a:t>
            </a:r>
            <a:r>
              <a:rPr lang="en-US" sz="3100" dirty="0" smtClean="0"/>
              <a:t> </a:t>
            </a:r>
            <a:r>
              <a:rPr lang="en-US" sz="3100" dirty="0" err="1" smtClean="0"/>
              <a:t>rotação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vorticidade</a:t>
            </a:r>
            <a:r>
              <a:rPr lang="en-US" sz="3100" dirty="0" smtClean="0"/>
              <a:t> </a:t>
            </a:r>
            <a:r>
              <a:rPr lang="en-US" sz="3100" dirty="0" err="1" smtClean="0"/>
              <a:t>em</a:t>
            </a:r>
            <a:r>
              <a:rPr lang="en-US" sz="3100" dirty="0" smtClean="0"/>
              <a:t> um </a:t>
            </a:r>
            <a:r>
              <a:rPr lang="en-US" sz="3100" dirty="0" err="1" smtClean="0"/>
              <a:t>ponto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Planetária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associada</a:t>
            </a:r>
            <a:r>
              <a:rPr lang="en-US" dirty="0" smtClean="0"/>
              <a:t> à </a:t>
            </a:r>
            <a:r>
              <a:rPr lang="en-US" dirty="0" err="1" smtClean="0"/>
              <a:t>rotação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Terra</a:t>
            </a:r>
          </a:p>
          <a:p>
            <a:endParaRPr lang="en-US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86454"/>
            <a:ext cx="24785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e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: </a:t>
            </a:r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associada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cisalhamento</a:t>
            </a:r>
            <a:r>
              <a:rPr lang="en-US" dirty="0" smtClean="0"/>
              <a:t> do campo de </a:t>
            </a:r>
            <a:r>
              <a:rPr lang="en-US" dirty="0" err="1" smtClean="0"/>
              <a:t>vento</a:t>
            </a:r>
            <a:r>
              <a:rPr lang="en-US" dirty="0" smtClean="0"/>
              <a:t> tridimensional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, </a:t>
            </a:r>
            <a:r>
              <a:rPr lang="en-US" dirty="0" err="1" smtClean="0"/>
              <a:t>interessa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componente</a:t>
            </a:r>
            <a:r>
              <a:rPr lang="en-US" dirty="0" smtClean="0"/>
              <a:t> vertical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vorticidade</a:t>
            </a:r>
            <a:r>
              <a:rPr lang="en-US" dirty="0" smtClean="0"/>
              <a:t> (a </a:t>
            </a:r>
            <a:r>
              <a:rPr lang="en-US" dirty="0" err="1" smtClean="0"/>
              <a:t>componente</a:t>
            </a:r>
            <a:r>
              <a:rPr lang="en-US" dirty="0" smtClean="0"/>
              <a:t> 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r>
              <a:rPr lang="en-US" dirty="0" smtClean="0"/>
              <a:t>: Soma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com a </a:t>
            </a:r>
            <a:r>
              <a:rPr lang="en-US" dirty="0" err="1" smtClean="0"/>
              <a:t>planetária</a:t>
            </a:r>
            <a:r>
              <a:rPr lang="en-US" dirty="0" smtClean="0"/>
              <a:t>.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48072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1643074" cy="97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949280"/>
            <a:ext cx="1573055" cy="6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39456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Necessidades da previsão:</a:t>
            </a:r>
            <a:endParaRPr lang="pt-BR" b="1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smtClean="0"/>
              <a:t>Previsão até 7 dias das variáveis: temperatura, umidade, precipitação e vento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dependem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evolução</a:t>
            </a:r>
            <a:r>
              <a:rPr lang="en-US" dirty="0" smtClean="0"/>
              <a:t> dos </a:t>
            </a:r>
            <a:r>
              <a:rPr lang="en-US" dirty="0" err="1" smtClean="0"/>
              <a:t>padrões</a:t>
            </a:r>
            <a:r>
              <a:rPr lang="en-US" dirty="0" smtClean="0"/>
              <a:t> dos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sinóticos</a:t>
            </a:r>
            <a:r>
              <a:rPr lang="en-US" dirty="0" smtClean="0"/>
              <a:t> (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pressão</a:t>
            </a:r>
            <a:r>
              <a:rPr lang="en-US" dirty="0" smtClean="0"/>
              <a:t> à </a:t>
            </a:r>
            <a:r>
              <a:rPr lang="en-US" dirty="0" err="1" smtClean="0"/>
              <a:t>superfície</a:t>
            </a:r>
            <a:r>
              <a:rPr lang="en-US" dirty="0" smtClean="0"/>
              <a:t>, </a:t>
            </a:r>
            <a:r>
              <a:rPr lang="en-US" dirty="0" err="1" smtClean="0"/>
              <a:t>frentes</a:t>
            </a:r>
            <a:r>
              <a:rPr lang="en-US" dirty="0" smtClean="0"/>
              <a:t> e </a:t>
            </a:r>
            <a:r>
              <a:rPr lang="en-US" dirty="0" err="1" smtClean="0"/>
              <a:t>jatos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negativa</a:t>
            </a:r>
            <a:r>
              <a:rPr lang="en-US" dirty="0" smtClean="0"/>
              <a:t>: </a:t>
            </a:r>
            <a:r>
              <a:rPr lang="en-US" dirty="0" err="1" smtClean="0"/>
              <a:t>associada</a:t>
            </a:r>
            <a:r>
              <a:rPr lang="en-US" dirty="0" smtClean="0"/>
              <a:t> a </a:t>
            </a:r>
            <a:r>
              <a:rPr lang="en-US" dirty="0" err="1" smtClean="0"/>
              <a:t>circulações</a:t>
            </a:r>
            <a:r>
              <a:rPr lang="en-US" dirty="0" smtClean="0"/>
              <a:t> </a:t>
            </a:r>
            <a:r>
              <a:rPr lang="en-US" dirty="0" err="1" smtClean="0"/>
              <a:t>ciclônicas</a:t>
            </a:r>
            <a:r>
              <a:rPr lang="en-US" dirty="0" smtClean="0"/>
              <a:t> (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horário</a:t>
            </a:r>
            <a:r>
              <a:rPr lang="en-US" dirty="0" smtClean="0"/>
              <a:t>) no HS</a:t>
            </a:r>
          </a:p>
          <a:p>
            <a:r>
              <a:rPr lang="en-US" dirty="0" err="1" smtClean="0"/>
              <a:t>Vorticidade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: </a:t>
            </a:r>
            <a:r>
              <a:rPr lang="pt-BR" dirty="0" smtClean="0"/>
              <a:t>associada a circulações </a:t>
            </a:r>
            <a:r>
              <a:rPr lang="pt-BR" dirty="0" err="1" smtClean="0"/>
              <a:t>anticiclônicas</a:t>
            </a:r>
            <a:r>
              <a:rPr lang="pt-BR" dirty="0" smtClean="0"/>
              <a:t> (sentido anti-horário) no HS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Vorticidade</a:t>
            </a:r>
            <a:r>
              <a:rPr lang="en-US" sz="2400" dirty="0" smtClean="0"/>
              <a:t> </a:t>
            </a:r>
            <a:r>
              <a:rPr lang="en-US" sz="2400" dirty="0" err="1" smtClean="0"/>
              <a:t>devido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cisalhamento</a:t>
            </a:r>
            <a:r>
              <a:rPr lang="en-US" sz="2400" dirty="0" smtClean="0"/>
              <a:t>: </a:t>
            </a:r>
            <a:r>
              <a:rPr lang="en-US" sz="2400" dirty="0" err="1" smtClean="0"/>
              <a:t>associado</a:t>
            </a:r>
            <a:r>
              <a:rPr lang="en-US" sz="2400" dirty="0" smtClean="0"/>
              <a:t> a </a:t>
            </a:r>
            <a:r>
              <a:rPr lang="en-US" sz="2400" dirty="0" err="1" smtClean="0"/>
              <a:t>gradientes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longo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linha</a:t>
            </a:r>
            <a:r>
              <a:rPr lang="en-US" sz="2400" dirty="0" smtClean="0"/>
              <a:t> de </a:t>
            </a:r>
            <a:r>
              <a:rPr lang="en-US" sz="2400" dirty="0" err="1" smtClean="0"/>
              <a:t>máxima</a:t>
            </a:r>
            <a:r>
              <a:rPr lang="en-US" sz="2400" dirty="0" smtClean="0"/>
              <a:t> </a:t>
            </a:r>
            <a:r>
              <a:rPr lang="en-US" sz="2400" dirty="0" err="1" smtClean="0"/>
              <a:t>velocidade</a:t>
            </a:r>
            <a:r>
              <a:rPr lang="en-US" sz="2400" dirty="0" smtClean="0"/>
              <a:t> de </a:t>
            </a:r>
            <a:r>
              <a:rPr lang="en-US" sz="2400" dirty="0" err="1" smtClean="0"/>
              <a:t>vento</a:t>
            </a:r>
            <a:endParaRPr lang="en-US" sz="2400" dirty="0" smtClean="0"/>
          </a:p>
          <a:p>
            <a:r>
              <a:rPr lang="en-US" sz="2400" dirty="0" err="1" smtClean="0"/>
              <a:t>Vorticidade</a:t>
            </a:r>
            <a:r>
              <a:rPr lang="en-US" sz="2400" dirty="0" smtClean="0"/>
              <a:t> </a:t>
            </a:r>
            <a:r>
              <a:rPr lang="en-US" sz="2400" dirty="0" err="1" smtClean="0"/>
              <a:t>devido</a:t>
            </a:r>
            <a:r>
              <a:rPr lang="en-US" sz="2400" dirty="0" smtClean="0"/>
              <a:t> à </a:t>
            </a:r>
            <a:r>
              <a:rPr lang="en-US" sz="2400" dirty="0" err="1" smtClean="0"/>
              <a:t>curvatura</a:t>
            </a:r>
            <a:r>
              <a:rPr lang="en-US" sz="2400" dirty="0" smtClean="0"/>
              <a:t>: </a:t>
            </a:r>
            <a:r>
              <a:rPr lang="en-US" sz="2400" dirty="0" err="1" smtClean="0"/>
              <a:t>associada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giro</a:t>
            </a:r>
            <a:r>
              <a:rPr lang="en-US" sz="2400" dirty="0" smtClean="0"/>
              <a:t> do </a:t>
            </a:r>
            <a:r>
              <a:rPr lang="en-US" sz="2400" dirty="0" err="1" smtClean="0"/>
              <a:t>fluxo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longo</a:t>
            </a:r>
            <a:r>
              <a:rPr lang="en-US" sz="2400" dirty="0" smtClean="0"/>
              <a:t> de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linha</a:t>
            </a:r>
            <a:r>
              <a:rPr lang="en-US" sz="2400" dirty="0" smtClean="0"/>
              <a:t> de </a:t>
            </a:r>
            <a:r>
              <a:rPr lang="en-US" sz="2400" dirty="0" err="1" smtClean="0"/>
              <a:t>corrente</a:t>
            </a:r>
            <a:endParaRPr lang="pt-BR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248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da vorticidade QG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A. Taxa de variação da </a:t>
            </a:r>
            <a:r>
              <a:rPr lang="pt-BR" sz="2800" dirty="0" err="1" smtClean="0"/>
              <a:t>vorticidade</a:t>
            </a:r>
            <a:r>
              <a:rPr lang="pt-BR" sz="2800" dirty="0" smtClean="0"/>
              <a:t> QG com o tempo depende de: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B. </a:t>
            </a:r>
            <a:r>
              <a:rPr lang="pt-BR" sz="2800" dirty="0" err="1" smtClean="0"/>
              <a:t>Advecção</a:t>
            </a:r>
            <a:r>
              <a:rPr lang="pt-BR" sz="2800" dirty="0" smtClean="0"/>
              <a:t> horizontal da </a:t>
            </a:r>
            <a:r>
              <a:rPr lang="pt-BR" sz="2800" dirty="0" err="1" smtClean="0"/>
              <a:t>vorticidade</a:t>
            </a:r>
            <a:r>
              <a:rPr lang="pt-BR" sz="2800" dirty="0" smtClean="0"/>
              <a:t> absoluta pelo vento </a:t>
            </a:r>
            <a:r>
              <a:rPr lang="pt-BR" sz="2800" dirty="0" err="1" smtClean="0"/>
              <a:t>geostrófico</a:t>
            </a:r>
            <a:r>
              <a:rPr lang="pt-BR" sz="2800" dirty="0" smtClean="0"/>
              <a:t> (propaga a onda);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C. Divergência horizontal (termo de “estiramento” – (</a:t>
            </a:r>
            <a:r>
              <a:rPr lang="pt-BR" sz="2800" dirty="0" err="1" smtClean="0"/>
              <a:t>des</a:t>
            </a:r>
            <a:r>
              <a:rPr lang="pt-BR" sz="2800" dirty="0" smtClean="0"/>
              <a:t>)intensifica a onda)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D. Fricção (será desconsiderado)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28775"/>
            <a:ext cx="54784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76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05400" y="2528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3246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 dirty="0" smtClean="0"/>
              <a:t>Adv. </a:t>
            </a:r>
            <a:r>
              <a:rPr lang="pt-BR" sz="4000" dirty="0" err="1" smtClean="0"/>
              <a:t>Hor</a:t>
            </a:r>
            <a:r>
              <a:rPr lang="pt-BR" sz="4000" dirty="0" smtClean="0"/>
              <a:t>. </a:t>
            </a:r>
            <a:r>
              <a:rPr lang="pt-BR" sz="4000" dirty="0" err="1" smtClean="0"/>
              <a:t>Vort</a:t>
            </a:r>
            <a:r>
              <a:rPr lang="pt-BR" sz="4000" dirty="0" smtClean="0"/>
              <a:t>. Absoluta </a:t>
            </a:r>
            <a:br>
              <a:rPr lang="pt-BR" sz="4000" dirty="0" smtClean="0"/>
            </a:br>
            <a:r>
              <a:rPr lang="pt-BR" sz="3200" dirty="0" smtClean="0"/>
              <a:t>(cavados/cristas em 500hPa; </a:t>
            </a:r>
            <a:r>
              <a:rPr lang="pt-BR" sz="3200" dirty="0" err="1" smtClean="0"/>
              <a:t>vorticidade</a:t>
            </a:r>
            <a:r>
              <a:rPr lang="pt-BR" sz="3200" dirty="0" smtClean="0"/>
              <a:t> devido à curvatura)</a:t>
            </a:r>
          </a:p>
        </p:txBody>
      </p:sp>
      <p:pic>
        <p:nvPicPr>
          <p:cNvPr id="10243" name="Picture 5" descr="adv v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66863"/>
            <a:ext cx="712946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r="49287"/>
          <a:stretch>
            <a:fillRect/>
          </a:stretch>
        </p:blipFill>
        <p:spPr bwMode="auto">
          <a:xfrm>
            <a:off x="323850" y="5157788"/>
            <a:ext cx="2778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ubsi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924175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Divergência horizontal (em sup)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557338"/>
            <a:ext cx="22383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11588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557338"/>
            <a:ext cx="178911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diver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32113" y="6553200"/>
            <a:ext cx="621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/>
              <a:t>http://www.virtuallab.bom.gov.au/meteofrance/cours/resource/bb01/diverg.gif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Compressão vertical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&lt;0</a:t>
            </a:r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Equação da continuidade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2084388"/>
            <a:ext cx="61991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84563" y="6515100"/>
            <a:ext cx="5624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1600"/>
              <a:t>http://weather.ou.edu/~metr4424/Review_Quasi_System.pdf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Convergência horizontal (em sup)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r="3217"/>
          <a:stretch>
            <a:fillRect/>
          </a:stretch>
        </p:blipFill>
        <p:spPr bwMode="auto">
          <a:xfrm>
            <a:off x="2916238" y="1557338"/>
            <a:ext cx="21669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r="6213"/>
          <a:stretch>
            <a:fillRect/>
          </a:stretch>
        </p:blipFill>
        <p:spPr bwMode="auto">
          <a:xfrm>
            <a:off x="1258888" y="1628775"/>
            <a:ext cx="10874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 r="4025"/>
          <a:stretch>
            <a:fillRect/>
          </a:stretch>
        </p:blipFill>
        <p:spPr bwMode="auto">
          <a:xfrm>
            <a:off x="6084888" y="1557338"/>
            <a:ext cx="1717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onver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ascen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997200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Estiramento vertical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&gt;0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Equação da continuidade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550" y="2208213"/>
            <a:ext cx="5929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8913"/>
            <a:ext cx="51133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606675" y="6583363"/>
            <a:ext cx="6537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1200"/>
              <a:t>http://www.meteo.mcgill.ca/wxlab/ATOC-546/notes/lesson08.vorticity_advection/divergence.gif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A teoria </a:t>
            </a:r>
            <a:r>
              <a:rPr lang="pt-BR" sz="2400" dirty="0" err="1" smtClean="0"/>
              <a:t>quase-geostrófica</a:t>
            </a:r>
            <a:r>
              <a:rPr lang="pt-BR" sz="2400" dirty="0" smtClean="0"/>
              <a:t> relaciona os ventos divergentes e movimentos verticais a padrões nos campos de pressão e altura </a:t>
            </a:r>
            <a:r>
              <a:rPr lang="pt-BR" sz="2400" dirty="0" err="1" smtClean="0"/>
              <a:t>geopotencial</a:t>
            </a:r>
            <a:r>
              <a:rPr lang="pt-B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Certos padrões de altura </a:t>
            </a:r>
            <a:r>
              <a:rPr lang="pt-BR" sz="2400" dirty="0" err="1" smtClean="0"/>
              <a:t>geopotencial</a:t>
            </a:r>
            <a:r>
              <a:rPr lang="pt-BR" sz="2400" dirty="0" smtClean="0"/>
              <a:t> induzem os perfis de movimento vertical e divergência acima mostrados. Em geral, o movimento vertical é restrito na tropopausa, pela camada estável da estratosfera, e na superfície, pela superfície da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0375"/>
            <a:ext cx="8229600" cy="3705225"/>
          </a:xfrm>
        </p:spPr>
        <p:txBody>
          <a:bodyPr/>
          <a:lstStyle/>
          <a:p>
            <a:pPr eaLnBrk="1" hangingPunct="1"/>
            <a:r>
              <a:rPr lang="pt-BR" smtClean="0"/>
              <a:t>A – Laplaciano da tendência local do geopotencial</a:t>
            </a:r>
          </a:p>
          <a:p>
            <a:pPr eaLnBrk="1" hangingPunct="1"/>
            <a:r>
              <a:rPr lang="pt-BR" smtClean="0"/>
              <a:t>B – Termo de advecção horizontal de vorticidade absoluta pelo vento geostrófico</a:t>
            </a:r>
          </a:p>
          <a:p>
            <a:pPr eaLnBrk="1" hangingPunct="1"/>
            <a:r>
              <a:rPr lang="pt-BR" smtClean="0"/>
              <a:t>C – Termo de advecção diferencial da temperatura pelo vento geostrófico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40108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200" b="1" dirty="0" smtClean="0"/>
              <a:t>Modelos Conceituais: </a:t>
            </a:r>
            <a:r>
              <a:rPr lang="pt-BR" sz="2200" dirty="0" smtClean="0"/>
              <a:t>Baseados em uma grande quantidade de observações de eventos passados. Generalização de padrões sinóticos. Ex: Teoria da Frente Polar, Modelo norueguês dos ciclones</a:t>
            </a:r>
          </a:p>
          <a:p>
            <a:pPr>
              <a:buNone/>
            </a:pPr>
            <a:r>
              <a:rPr lang="en-US" sz="2200" b="1" dirty="0" err="1" smtClean="0"/>
              <a:t>Aproximação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cinemática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Análise</a:t>
            </a:r>
            <a:r>
              <a:rPr lang="en-US" sz="2200" dirty="0" smtClean="0"/>
              <a:t> das </a:t>
            </a:r>
            <a:r>
              <a:rPr lang="en-US" sz="2200" dirty="0" err="1" smtClean="0"/>
              <a:t>observações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atuais</a:t>
            </a:r>
            <a:r>
              <a:rPr lang="en-US" sz="2200" dirty="0" smtClean="0"/>
              <a:t> dos </a:t>
            </a:r>
            <a:r>
              <a:rPr lang="en-US" sz="2200" dirty="0" err="1" smtClean="0"/>
              <a:t>campos</a:t>
            </a:r>
            <a:r>
              <a:rPr lang="en-US" sz="2200" dirty="0" smtClean="0"/>
              <a:t> de </a:t>
            </a:r>
            <a:r>
              <a:rPr lang="en-US" sz="2200" dirty="0" err="1" smtClean="0"/>
              <a:t>vento</a:t>
            </a:r>
            <a:r>
              <a:rPr lang="en-US" sz="2200" dirty="0" smtClean="0"/>
              <a:t>, </a:t>
            </a:r>
            <a:r>
              <a:rPr lang="en-US" sz="2200" dirty="0" err="1" smtClean="0"/>
              <a:t>temperatura</a:t>
            </a:r>
            <a:r>
              <a:rPr lang="en-US" sz="2200" dirty="0"/>
              <a:t> </a:t>
            </a:r>
            <a:r>
              <a:rPr lang="en-US" sz="2200" dirty="0" smtClean="0"/>
              <a:t>e </a:t>
            </a:r>
            <a:r>
              <a:rPr lang="en-US" sz="2200" dirty="0" err="1" smtClean="0"/>
              <a:t>umidade</a:t>
            </a:r>
            <a:r>
              <a:rPr lang="en-US" sz="2200" dirty="0" smtClean="0"/>
              <a:t>. Assume-se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nuvens</a:t>
            </a:r>
            <a:r>
              <a:rPr lang="en-US" sz="2200" dirty="0" smtClean="0"/>
              <a:t> e </a:t>
            </a:r>
            <a:r>
              <a:rPr lang="en-US" sz="2200" dirty="0" err="1" smtClean="0"/>
              <a:t>precipitação</a:t>
            </a:r>
            <a:r>
              <a:rPr lang="en-US" sz="2200" dirty="0" smtClean="0"/>
              <a:t> </a:t>
            </a:r>
            <a:r>
              <a:rPr lang="en-US" sz="2200" dirty="0" err="1" smtClean="0"/>
              <a:t>ocorrerão</a:t>
            </a:r>
            <a:r>
              <a:rPr lang="en-US" sz="2200" dirty="0" smtClean="0"/>
              <a:t> </a:t>
            </a:r>
            <a:r>
              <a:rPr lang="en-US" sz="2200" dirty="0" err="1" smtClean="0"/>
              <a:t>onde</a:t>
            </a:r>
            <a:r>
              <a:rPr lang="en-US" sz="2200" dirty="0" smtClean="0"/>
              <a:t> </a:t>
            </a:r>
            <a:r>
              <a:rPr lang="en-US" sz="2200" dirty="0" err="1" smtClean="0"/>
              <a:t>há</a:t>
            </a:r>
            <a:r>
              <a:rPr lang="en-US" sz="2200" dirty="0" smtClean="0"/>
              <a:t> </a:t>
            </a:r>
            <a:r>
              <a:rPr lang="en-US" sz="2200" dirty="0" err="1" smtClean="0"/>
              <a:t>movimento</a:t>
            </a:r>
            <a:r>
              <a:rPr lang="en-US" sz="2200" dirty="0" smtClean="0"/>
              <a:t> </a:t>
            </a:r>
            <a:r>
              <a:rPr lang="en-US" sz="2200" dirty="0" err="1" smtClean="0"/>
              <a:t>ascendente</a:t>
            </a:r>
            <a:r>
              <a:rPr lang="en-US" sz="2200" dirty="0" smtClean="0"/>
              <a:t> e um </a:t>
            </a:r>
            <a:r>
              <a:rPr lang="en-US" sz="2200" dirty="0" err="1" smtClean="0"/>
              <a:t>fornecimento</a:t>
            </a:r>
            <a:r>
              <a:rPr lang="en-US" sz="2200" dirty="0" smtClean="0"/>
              <a:t> </a:t>
            </a:r>
            <a:r>
              <a:rPr lang="en-US" sz="2200" dirty="0" err="1" smtClean="0"/>
              <a:t>adequado</a:t>
            </a:r>
            <a:r>
              <a:rPr lang="en-US" sz="2200" dirty="0" smtClean="0"/>
              <a:t> de </a:t>
            </a:r>
            <a:r>
              <a:rPr lang="en-US" sz="2200" dirty="0" err="1" smtClean="0"/>
              <a:t>umidade</a:t>
            </a:r>
            <a:r>
              <a:rPr lang="en-US" sz="2200" dirty="0" smtClean="0"/>
              <a:t>. Ex.: </a:t>
            </a:r>
            <a:r>
              <a:rPr lang="en-US" sz="2200" dirty="0" err="1" smtClean="0"/>
              <a:t>Teoria</a:t>
            </a:r>
            <a:r>
              <a:rPr lang="en-US" sz="2200" dirty="0" smtClean="0"/>
              <a:t> QG</a:t>
            </a:r>
          </a:p>
          <a:p>
            <a:pPr>
              <a:buNone/>
            </a:pPr>
            <a:r>
              <a:rPr lang="en-US" sz="2200" b="1" dirty="0" err="1" smtClean="0"/>
              <a:t>Modelos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estatísticos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utilizam</a:t>
            </a:r>
            <a:r>
              <a:rPr lang="en-US" sz="2200" dirty="0" smtClean="0"/>
              <a:t> </a:t>
            </a:r>
            <a:r>
              <a:rPr lang="en-US" sz="2200" dirty="0" err="1" smtClean="0"/>
              <a:t>observações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saídas</a:t>
            </a:r>
            <a:r>
              <a:rPr lang="en-US" sz="2200" dirty="0" smtClean="0"/>
              <a:t> de </a:t>
            </a:r>
            <a:r>
              <a:rPr lang="en-US" sz="2200" dirty="0" err="1" smtClean="0"/>
              <a:t>modelos</a:t>
            </a:r>
            <a:r>
              <a:rPr lang="en-US" sz="2200" dirty="0" smtClean="0"/>
              <a:t> </a:t>
            </a:r>
            <a:r>
              <a:rPr lang="en-US" sz="2200" dirty="0" err="1" smtClean="0"/>
              <a:t>numéricos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estimar</a:t>
            </a:r>
            <a:r>
              <a:rPr lang="en-US" sz="2200" dirty="0" smtClean="0"/>
              <a:t> a </a:t>
            </a:r>
            <a:r>
              <a:rPr lang="en-US" sz="2200" dirty="0" err="1" smtClean="0"/>
              <a:t>probabilidade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ocorrência</a:t>
            </a:r>
            <a:r>
              <a:rPr lang="en-US" sz="2200" dirty="0" smtClean="0"/>
              <a:t> de </a:t>
            </a:r>
            <a:r>
              <a:rPr lang="en-US" sz="2200" dirty="0" err="1" smtClean="0"/>
              <a:t>certos</a:t>
            </a:r>
            <a:r>
              <a:rPr lang="en-US" sz="2200" dirty="0" smtClean="0"/>
              <a:t> </a:t>
            </a:r>
            <a:r>
              <a:rPr lang="en-US" sz="2200" dirty="0" err="1" smtClean="0"/>
              <a:t>eventos</a:t>
            </a:r>
            <a:r>
              <a:rPr lang="en-US" sz="2200" dirty="0" smtClean="0"/>
              <a:t> </a:t>
            </a:r>
            <a:r>
              <a:rPr lang="en-US" sz="2200" dirty="0" err="1" smtClean="0"/>
              <a:t>meteorológicos</a:t>
            </a:r>
            <a:endParaRPr lang="en-US" sz="2200" dirty="0" smtClean="0"/>
          </a:p>
          <a:p>
            <a:pPr>
              <a:buNone/>
            </a:pPr>
            <a:r>
              <a:rPr lang="en-US" sz="2200" b="1" dirty="0" err="1" smtClean="0"/>
              <a:t>Modelos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numéricos</a:t>
            </a:r>
            <a:r>
              <a:rPr lang="en-US" sz="2200" b="1" dirty="0" smtClean="0"/>
              <a:t>: </a:t>
            </a:r>
            <a:r>
              <a:rPr lang="en-US" sz="2200" dirty="0" err="1" smtClean="0"/>
              <a:t>Baseados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integração</a:t>
            </a:r>
            <a:r>
              <a:rPr lang="en-US" sz="2200" dirty="0" smtClean="0"/>
              <a:t> das </a:t>
            </a:r>
            <a:r>
              <a:rPr lang="en-US" sz="2200" dirty="0" err="1" smtClean="0"/>
              <a:t>equações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primitivas</a:t>
            </a:r>
            <a:r>
              <a:rPr lang="en-US" sz="2200" dirty="0" smtClean="0"/>
              <a:t>. </a:t>
            </a:r>
            <a:r>
              <a:rPr lang="en-US" sz="2200" dirty="0" err="1" smtClean="0"/>
              <a:t>Necessitam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rede</a:t>
            </a:r>
            <a:r>
              <a:rPr lang="en-US" sz="2200" dirty="0" smtClean="0"/>
              <a:t> </a:t>
            </a:r>
            <a:r>
              <a:rPr lang="en-US" sz="2200" dirty="0" err="1" smtClean="0"/>
              <a:t>densa</a:t>
            </a:r>
            <a:r>
              <a:rPr lang="en-US" sz="2200" dirty="0" smtClean="0"/>
              <a:t> de </a:t>
            </a:r>
            <a:r>
              <a:rPr lang="en-US" sz="2200" dirty="0" err="1" smtClean="0"/>
              <a:t>observações</a:t>
            </a:r>
            <a:r>
              <a:rPr lang="en-US" sz="2200" dirty="0" smtClean="0"/>
              <a:t>, </a:t>
            </a:r>
            <a:r>
              <a:rPr lang="en-US" sz="2200" dirty="0" err="1" smtClean="0"/>
              <a:t>parametrizações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físicas</a:t>
            </a:r>
            <a:r>
              <a:rPr lang="en-US" sz="2200" dirty="0" smtClean="0"/>
              <a:t> </a:t>
            </a:r>
            <a:r>
              <a:rPr lang="en-US" sz="2200" dirty="0" err="1" smtClean="0"/>
              <a:t>acuradas</a:t>
            </a:r>
            <a:r>
              <a:rPr lang="en-US" sz="2200" dirty="0" smtClean="0"/>
              <a:t> e o </a:t>
            </a:r>
            <a:r>
              <a:rPr lang="en-US" sz="2200" dirty="0" err="1" smtClean="0"/>
              <a:t>usuário</a:t>
            </a:r>
            <a:r>
              <a:rPr lang="en-US" sz="2200" dirty="0" smtClean="0"/>
              <a:t> </a:t>
            </a:r>
            <a:r>
              <a:rPr lang="en-US" sz="2200" dirty="0" err="1" smtClean="0"/>
              <a:t>deve</a:t>
            </a:r>
            <a:r>
              <a:rPr lang="en-US" sz="2200" dirty="0" smtClean="0"/>
              <a:t> </a:t>
            </a:r>
            <a:r>
              <a:rPr lang="en-US" sz="2200" dirty="0" err="1" smtClean="0"/>
              <a:t>estar</a:t>
            </a:r>
            <a:r>
              <a:rPr lang="en-US" sz="2200" dirty="0" smtClean="0"/>
              <a:t> </a:t>
            </a:r>
            <a:r>
              <a:rPr lang="en-US" sz="2200" dirty="0" err="1" smtClean="0"/>
              <a:t>preparado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corrigir</a:t>
            </a:r>
            <a:r>
              <a:rPr lang="en-US" sz="2200" dirty="0" smtClean="0"/>
              <a:t> </a:t>
            </a:r>
            <a:r>
              <a:rPr lang="en-US" sz="2200" dirty="0" err="1" smtClean="0"/>
              <a:t>eventuais</a:t>
            </a:r>
            <a:r>
              <a:rPr lang="en-US" sz="2200" dirty="0" smtClean="0"/>
              <a:t> </a:t>
            </a:r>
            <a:r>
              <a:rPr lang="en-US" sz="2200" dirty="0" err="1" smtClean="0"/>
              <a:t>erros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associados</a:t>
            </a:r>
            <a:r>
              <a:rPr lang="en-US" sz="2200" dirty="0"/>
              <a:t> </a:t>
            </a:r>
            <a:r>
              <a:rPr lang="en-US" sz="2200" dirty="0" err="1" smtClean="0"/>
              <a:t>às</a:t>
            </a:r>
            <a:r>
              <a:rPr lang="en-US" sz="2200" dirty="0" smtClean="0"/>
              <a:t> </a:t>
            </a:r>
            <a:r>
              <a:rPr lang="en-US" sz="2200" dirty="0" err="1" smtClean="0"/>
              <a:t>condições</a:t>
            </a:r>
            <a:r>
              <a:rPr lang="en-US" sz="2200" dirty="0" smtClean="0"/>
              <a:t> </a:t>
            </a:r>
            <a:r>
              <a:rPr lang="en-US" sz="2200" dirty="0" err="1" smtClean="0"/>
              <a:t>iniciais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às</a:t>
            </a:r>
            <a:r>
              <a:rPr lang="en-US" sz="2200" dirty="0" smtClean="0"/>
              <a:t> </a:t>
            </a:r>
            <a:r>
              <a:rPr lang="en-US" sz="2200" dirty="0" err="1" smtClean="0"/>
              <a:t>considerações</a:t>
            </a:r>
            <a:r>
              <a:rPr lang="en-US" sz="2200" dirty="0" smtClean="0"/>
              <a:t> do </a:t>
            </a:r>
            <a:r>
              <a:rPr lang="en-US" sz="2200" dirty="0" err="1" smtClean="0"/>
              <a:t>modelo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tend local geop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49463"/>
          </a:xfrm>
        </p:spPr>
        <p:txBody>
          <a:bodyPr/>
          <a:lstStyle/>
          <a:p>
            <a:pPr eaLnBrk="1" hangingPunct="1"/>
            <a:r>
              <a:rPr lang="pt-BR" sz="2800" smtClean="0"/>
              <a:t>Lembrar que aplicar o operador Laplaciano implica em troca de sinal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r="7033"/>
          <a:stretch>
            <a:fillRect/>
          </a:stretch>
        </p:blipFill>
        <p:spPr bwMode="auto">
          <a:xfrm>
            <a:off x="4284663" y="306863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 r="72939"/>
          <a:stretch>
            <a:fillRect/>
          </a:stretch>
        </p:blipFill>
        <p:spPr bwMode="auto">
          <a:xfrm>
            <a:off x="1836738" y="1557338"/>
            <a:ext cx="24812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16463" y="191611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/>
          <a:srcRect l="52742" r="7033"/>
          <a:stretch>
            <a:fillRect/>
          </a:stretch>
        </p:blipFill>
        <p:spPr bwMode="auto">
          <a:xfrm>
            <a:off x="5651500" y="1773238"/>
            <a:ext cx="549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Termo de advecção horizontal de vorticidade absoluta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Advecção de vorticidade ciclônica (A</a:t>
            </a:r>
            <a:r>
              <a:rPr lang="pt-BR" sz="2800" baseline="-25000" smtClean="0"/>
              <a:t>Q</a:t>
            </a:r>
            <a:r>
              <a:rPr lang="pt-BR" sz="2800" smtClean="0"/>
              <a:t>&lt;0) </a:t>
            </a:r>
            <a:r>
              <a:rPr lang="pt-BR" sz="2800" smtClean="0">
                <a:sym typeface="Symbol" pitchFamily="18" charset="2"/>
              </a:rPr>
              <a:t> queda do geopotencial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sym typeface="Symbol" pitchFamily="18" charset="2"/>
              </a:rPr>
              <a:t>Advecção de vort. anticiclônica </a:t>
            </a:r>
            <a:r>
              <a:rPr lang="pt-BR" sz="2800" smtClean="0"/>
              <a:t>(A</a:t>
            </a:r>
            <a:r>
              <a:rPr lang="pt-BR" sz="2800" baseline="-25000" smtClean="0"/>
              <a:t>Q&gt;</a:t>
            </a:r>
            <a:r>
              <a:rPr lang="pt-BR" sz="2800" smtClean="0"/>
              <a:t>0)</a:t>
            </a:r>
            <a:r>
              <a:rPr lang="pt-BR" sz="2800" smtClean="0">
                <a:sym typeface="Symbol" pitchFamily="18" charset="2"/>
              </a:rPr>
              <a:t>  elevação do geopotencial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r="40759"/>
          <a:stretch>
            <a:fillRect/>
          </a:stretch>
        </p:blipFill>
        <p:spPr bwMode="auto">
          <a:xfrm>
            <a:off x="1547813" y="1244600"/>
            <a:ext cx="54340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l="52742"/>
          <a:stretch>
            <a:fillRect/>
          </a:stretch>
        </p:blipFill>
        <p:spPr bwMode="auto">
          <a:xfrm>
            <a:off x="2987675" y="2971800"/>
            <a:ext cx="646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1275" y="31162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/>
          <a:srcRect l="33250" r="40759"/>
          <a:stretch>
            <a:fillRect/>
          </a:stretch>
        </p:blipFill>
        <p:spPr bwMode="auto">
          <a:xfrm>
            <a:off x="4533900" y="2755900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48488" y="31480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/>
              <a:t>= A</a:t>
            </a:r>
            <a:r>
              <a:rPr lang="pt-BR" sz="3600" baseline="-25000"/>
              <a:t>Q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Adv. Vort. Abs.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O termo de </a:t>
            </a:r>
            <a:r>
              <a:rPr lang="pt-BR" sz="2400" dirty="0" err="1" smtClean="0"/>
              <a:t>advecção</a:t>
            </a:r>
            <a:r>
              <a:rPr lang="pt-BR" sz="2400" dirty="0" smtClean="0"/>
              <a:t> de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absoluta geralmente é </a:t>
            </a:r>
            <a:r>
              <a:rPr lang="pt-BR" sz="2400" u="sng" dirty="0" smtClean="0">
                <a:solidFill>
                  <a:srgbClr val="FF0000"/>
                </a:solidFill>
              </a:rPr>
              <a:t>a principal </a:t>
            </a:r>
            <a:r>
              <a:rPr lang="pt-BR" sz="2400" u="sng" dirty="0" err="1" smtClean="0">
                <a:solidFill>
                  <a:srgbClr val="FF0000"/>
                </a:solidFill>
              </a:rPr>
              <a:t>forçante</a:t>
            </a:r>
            <a:r>
              <a:rPr lang="pt-BR" sz="2400" u="sng" dirty="0" smtClean="0">
                <a:solidFill>
                  <a:srgbClr val="FF0000"/>
                </a:solidFill>
              </a:rPr>
              <a:t> na alta troposfera</a:t>
            </a:r>
            <a:r>
              <a:rPr lang="pt-BR" sz="2400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No HS, para ondas curtas, a leste do cavado, este termo é negativo (AVN) implicando em queda do </a:t>
            </a:r>
            <a:r>
              <a:rPr lang="pt-BR" sz="2400" dirty="0" err="1" smtClean="0"/>
              <a:t>geopotencial</a:t>
            </a:r>
            <a:r>
              <a:rPr lang="pt-BR" sz="2400" dirty="0" smtClean="0"/>
              <a:t> nesta região. Este “</a:t>
            </a:r>
            <a:r>
              <a:rPr lang="pt-BR" sz="2400" dirty="0" err="1" smtClean="0"/>
              <a:t>cavamento</a:t>
            </a:r>
            <a:r>
              <a:rPr lang="pt-BR" sz="2400" dirty="0" smtClean="0"/>
              <a:t>” é necessário para o desenvolvimento de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negativa.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É importante notar que o termo de </a:t>
            </a:r>
            <a:r>
              <a:rPr lang="pt-BR" sz="2400" dirty="0" err="1" smtClean="0"/>
              <a:t>advecção</a:t>
            </a:r>
            <a:r>
              <a:rPr lang="pt-BR" sz="2400" dirty="0" smtClean="0"/>
              <a:t> de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nos eixos dos cavados e cristas é igual a zero. Portanto, o termo da </a:t>
            </a:r>
            <a:r>
              <a:rPr lang="pt-BR" sz="2400" dirty="0" err="1" smtClean="0"/>
              <a:t>advecção</a:t>
            </a:r>
            <a:r>
              <a:rPr lang="pt-BR" sz="2400" dirty="0" smtClean="0"/>
              <a:t> de </a:t>
            </a:r>
            <a:r>
              <a:rPr lang="pt-BR" sz="2400" dirty="0" err="1" smtClean="0"/>
              <a:t>vorticidade</a:t>
            </a:r>
            <a:r>
              <a:rPr lang="pt-BR" sz="2400" dirty="0" smtClean="0"/>
              <a:t> não pode por si só promover a intensificação do distúrbio nos níveis onde está ocorrendo e sim atuar no sentido de propagar os distúrbios horizontalmente e de espalhá-los na vertical, por isso é conhecido como </a:t>
            </a:r>
            <a:r>
              <a:rPr lang="pt-BR" sz="2400" u="sng" dirty="0" smtClean="0">
                <a:solidFill>
                  <a:srgbClr val="FF0000"/>
                </a:solidFill>
              </a:rPr>
              <a:t>termo de deslocamento do sistema</a:t>
            </a:r>
            <a:r>
              <a:rPr lang="pt-BR" sz="2400" dirty="0" smtClean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diminuindo com altura: (AFria aumentando c/ alt ou AQuente diminuindo c/ alt)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1066800" y="4648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905000" y="4572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&gt;0</a:t>
            </a:r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&gt;0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aumentando com altura: (AFria diminuindo c/ alt ou AQuente aumentando c/ alt)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990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752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&lt;0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3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&lt;0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dirty="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FF0000"/>
                </a:solidFill>
              </a:rPr>
              <a:t>Principal mecanismo de amplificação ou decaimento</a:t>
            </a:r>
            <a:r>
              <a:rPr lang="pt-BR" sz="2800" dirty="0" smtClean="0"/>
              <a:t> dos sistemas sinóticos de latitudes médias.</a:t>
            </a:r>
          </a:p>
          <a:p>
            <a:pPr eaLnBrk="1" hangingPunct="1"/>
            <a:r>
              <a:rPr lang="pt-BR" sz="2800" dirty="0" err="1" smtClean="0"/>
              <a:t>Advecção</a:t>
            </a:r>
            <a:r>
              <a:rPr lang="pt-BR" sz="2800" dirty="0" smtClean="0"/>
              <a:t> de temperatura tende a ser mais efetivo na </a:t>
            </a:r>
            <a:r>
              <a:rPr lang="pt-BR" sz="2800" u="sng" dirty="0" smtClean="0">
                <a:solidFill>
                  <a:srgbClr val="FF0000"/>
                </a:solidFill>
              </a:rPr>
              <a:t>baixa troposfera</a:t>
            </a:r>
            <a:r>
              <a:rPr lang="pt-BR" sz="2800" dirty="0" smtClean="0"/>
              <a:t>.</a:t>
            </a:r>
          </a:p>
          <a:p>
            <a:pPr eaLnBrk="1" hangingPunct="1"/>
            <a:r>
              <a:rPr lang="pt-BR" sz="2800" dirty="0" smtClean="0"/>
              <a:t>Para ondas </a:t>
            </a:r>
            <a:r>
              <a:rPr lang="pt-BR" sz="2800" dirty="0" err="1" smtClean="0"/>
              <a:t>baroclínicas</a:t>
            </a:r>
            <a:r>
              <a:rPr lang="pt-BR" sz="2800" dirty="0" smtClean="0"/>
              <a:t> em estágio de desenvolvimento, </a:t>
            </a:r>
            <a:r>
              <a:rPr lang="pt-BR" sz="2800" u="sng" dirty="0" smtClean="0">
                <a:solidFill>
                  <a:srgbClr val="FF0000"/>
                </a:solidFill>
              </a:rPr>
              <a:t>a </a:t>
            </a:r>
            <a:r>
              <a:rPr lang="pt-BR" sz="2800" u="sng" dirty="0" err="1" smtClean="0">
                <a:solidFill>
                  <a:srgbClr val="FF0000"/>
                </a:solidFill>
              </a:rPr>
              <a:t>advecção</a:t>
            </a:r>
            <a:r>
              <a:rPr lang="pt-BR" sz="2800" u="sng" dirty="0" smtClean="0">
                <a:solidFill>
                  <a:srgbClr val="FF0000"/>
                </a:solidFill>
              </a:rPr>
              <a:t> fria</a:t>
            </a:r>
            <a:r>
              <a:rPr lang="pt-BR" sz="2800" dirty="0" smtClean="0"/>
              <a:t> (quente) </a:t>
            </a:r>
            <a:r>
              <a:rPr lang="pt-BR" sz="2800" u="sng" dirty="0" smtClean="0">
                <a:solidFill>
                  <a:srgbClr val="FF0000"/>
                </a:solidFill>
              </a:rPr>
              <a:t>abaixo do eixo do cavado</a:t>
            </a:r>
            <a:r>
              <a:rPr lang="pt-BR" sz="2800" dirty="0" smtClean="0"/>
              <a:t> (crista) em 500 </a:t>
            </a:r>
            <a:r>
              <a:rPr lang="pt-BR" sz="2800" dirty="0" err="1" smtClean="0"/>
              <a:t>hPa</a:t>
            </a:r>
            <a:r>
              <a:rPr lang="pt-BR" sz="2800" dirty="0" smtClean="0"/>
              <a:t> (onde a </a:t>
            </a:r>
            <a:r>
              <a:rPr lang="pt-BR" sz="2800" dirty="0" err="1" smtClean="0"/>
              <a:t>advecção</a:t>
            </a:r>
            <a:r>
              <a:rPr lang="pt-BR" sz="2800" dirty="0" smtClean="0"/>
              <a:t> de </a:t>
            </a:r>
            <a:r>
              <a:rPr lang="pt-BR" sz="2800" dirty="0" err="1" smtClean="0"/>
              <a:t>vorticidade</a:t>
            </a:r>
            <a:r>
              <a:rPr lang="pt-BR" sz="2800" dirty="0" smtClean="0"/>
              <a:t> é zero) </a:t>
            </a:r>
            <a:r>
              <a:rPr lang="pt-BR" sz="2800" u="sng" dirty="0" smtClean="0">
                <a:solidFill>
                  <a:srgbClr val="FF0000"/>
                </a:solidFill>
              </a:rPr>
              <a:t>tende a aprofundá-lo</a:t>
            </a:r>
            <a:r>
              <a:rPr lang="pt-BR" sz="2800" dirty="0" smtClean="0"/>
              <a:t> (construí-la), pois reduz (aumenta) a espessura da coluna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Adv. Dif. Temperatura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062038"/>
            <a:ext cx="73342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086600" y="3581400"/>
          <a:ext cx="1828800" cy="1108075"/>
        </p:xfrm>
        <a:graphic>
          <a:graphicData uri="http://schemas.openxmlformats.org/presentationml/2006/ole">
            <p:oleObj spid="_x0000_s1026" name="Bitmap Image" r:id="rId4" imgW="4952381" imgH="3000000" progId="PBrush">
              <p:embed/>
            </p:oleObj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381000" y="4267200"/>
          <a:ext cx="1905000" cy="1157288"/>
        </p:xfrm>
        <a:graphic>
          <a:graphicData uri="http://schemas.openxmlformats.org/presentationml/2006/ole">
            <p:oleObj spid="_x0000_s1027" name="Bitmap Image" r:id="rId5" imgW="5068007" imgH="3076190" progId="PBrush">
              <p:embed/>
            </p:oleObj>
          </a:graphicData>
        </a:graphic>
      </p:graphicFrame>
      <p:pic>
        <p:nvPicPr>
          <p:cNvPr id="1030" name="Picture 17" descr="Q_G_Omega_HoltonAdvection_h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71600"/>
            <a:ext cx="3181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4114800" y="2057400"/>
            <a:ext cx="1981200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6096000" y="2057400"/>
            <a:ext cx="1981200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Oval 22"/>
          <p:cNvSpPr>
            <a:spLocks noChangeArrowheads="1"/>
          </p:cNvSpPr>
          <p:nvPr/>
        </p:nvSpPr>
        <p:spPr bwMode="auto">
          <a:xfrm>
            <a:off x="6934200" y="3810000"/>
            <a:ext cx="2209800" cy="1219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 flipV="1">
            <a:off x="304800" y="2895600"/>
            <a:ext cx="2209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adv v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3810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209800"/>
            <a:ext cx="41798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Vorticidade relativa geostrófica varia apenas pela advecção de vorticidade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267200" y="5257800"/>
            <a:ext cx="4876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vertical).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Ausência de advecção de vorticidade</a:t>
            </a:r>
            <a:endParaRPr lang="pt-BR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Mostra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o </a:t>
            </a:r>
            <a:r>
              <a:rPr lang="en-US" sz="2200" b="1" dirty="0" err="1" smtClean="0"/>
              <a:t>balanço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hidrostático</a:t>
            </a:r>
            <a:r>
              <a:rPr lang="en-US" sz="2200" b="1" dirty="0" smtClean="0"/>
              <a:t> </a:t>
            </a:r>
            <a:r>
              <a:rPr lang="en-US" sz="2200" dirty="0" smtClean="0"/>
              <a:t>e o </a:t>
            </a:r>
            <a:r>
              <a:rPr lang="en-US" sz="2200" b="1" dirty="0" err="1" smtClean="0"/>
              <a:t>balanço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geostrófico</a:t>
            </a:r>
            <a:r>
              <a:rPr lang="en-US" sz="2200" b="1" dirty="0" smtClean="0"/>
              <a:t> </a:t>
            </a:r>
            <a:r>
              <a:rPr lang="en-US" sz="2200" dirty="0" err="1" smtClean="0"/>
              <a:t>restringem</a:t>
            </a:r>
            <a:r>
              <a:rPr lang="en-US" sz="2200" dirty="0" smtClean="0"/>
              <a:t> e </a:t>
            </a:r>
            <a:r>
              <a:rPr lang="en-US" sz="2200" dirty="0" err="1" smtClean="0"/>
              <a:t>simplificam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movimentos</a:t>
            </a:r>
            <a:r>
              <a:rPr lang="en-US" sz="2200" dirty="0" smtClean="0"/>
              <a:t> </a:t>
            </a:r>
            <a:r>
              <a:rPr lang="en-US" sz="2200" dirty="0" err="1" smtClean="0"/>
              <a:t>atmosféricos</a:t>
            </a:r>
            <a:r>
              <a:rPr lang="en-US" sz="2200" dirty="0" smtClean="0"/>
              <a:t>, </a:t>
            </a:r>
            <a:r>
              <a:rPr lang="en-US" sz="2200" dirty="0" err="1" smtClean="0"/>
              <a:t>mas</a:t>
            </a:r>
            <a:r>
              <a:rPr lang="en-US" sz="2200" dirty="0" smtClean="0"/>
              <a:t> de </a:t>
            </a:r>
            <a:r>
              <a:rPr lang="en-US" sz="2200" dirty="0" err="1" smtClean="0"/>
              <a:t>maneira</a:t>
            </a:r>
            <a:r>
              <a:rPr lang="en-US" sz="2200" dirty="0" smtClean="0"/>
              <a:t> </a:t>
            </a:r>
            <a:r>
              <a:rPr lang="en-US" sz="2200" dirty="0" err="1" smtClean="0"/>
              <a:t>realista</a:t>
            </a:r>
            <a:endParaRPr lang="en-US" sz="2200" dirty="0" smtClean="0"/>
          </a:p>
          <a:p>
            <a:r>
              <a:rPr lang="en-US" sz="2200" dirty="0" err="1" smtClean="0"/>
              <a:t>Fornece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estrutura</a:t>
            </a:r>
            <a:r>
              <a:rPr lang="en-US" sz="2200" dirty="0" smtClean="0"/>
              <a:t> simples com a </a:t>
            </a:r>
            <a:r>
              <a:rPr lang="en-US" sz="2200" dirty="0" err="1" smtClean="0"/>
              <a:t>qual</a:t>
            </a:r>
            <a:r>
              <a:rPr lang="en-US" sz="2200" dirty="0" smtClean="0"/>
              <a:t> se </a:t>
            </a:r>
            <a:r>
              <a:rPr lang="en-US" sz="2200" dirty="0" err="1" smtClean="0"/>
              <a:t>pode</a:t>
            </a:r>
            <a:r>
              <a:rPr lang="en-US" sz="2200" dirty="0" smtClean="0"/>
              <a:t> </a:t>
            </a:r>
            <a:r>
              <a:rPr lang="en-US" sz="2200" dirty="0" err="1" smtClean="0"/>
              <a:t>entender</a:t>
            </a:r>
            <a:r>
              <a:rPr lang="en-US" sz="2200" dirty="0" smtClean="0"/>
              <a:t> e </a:t>
            </a:r>
            <a:r>
              <a:rPr lang="en-US" sz="2200" dirty="0" err="1" smtClean="0"/>
              <a:t>diagnosticar</a:t>
            </a:r>
            <a:r>
              <a:rPr lang="en-US" sz="2200" dirty="0" smtClean="0"/>
              <a:t> a </a:t>
            </a:r>
            <a:r>
              <a:rPr lang="en-US" sz="2200" dirty="0" err="1" smtClean="0"/>
              <a:t>evolução</a:t>
            </a:r>
            <a:r>
              <a:rPr lang="en-US" sz="2200" dirty="0" smtClean="0"/>
              <a:t> tridimensional  dos </a:t>
            </a:r>
            <a:r>
              <a:rPr lang="en-US" sz="2200" dirty="0" err="1" smtClean="0"/>
              <a:t>sistemas</a:t>
            </a:r>
            <a:r>
              <a:rPr lang="en-US" sz="2200" dirty="0" smtClean="0"/>
              <a:t> de tempo de </a:t>
            </a:r>
            <a:r>
              <a:rPr lang="en-US" sz="2200" dirty="0" err="1" smtClean="0"/>
              <a:t>escala</a:t>
            </a:r>
            <a:r>
              <a:rPr lang="en-US" sz="2200" dirty="0" smtClean="0"/>
              <a:t> </a:t>
            </a:r>
            <a:r>
              <a:rPr lang="en-US" sz="2200" dirty="0" err="1" smtClean="0"/>
              <a:t>sinótica</a:t>
            </a:r>
            <a:endParaRPr lang="en-US" sz="2200" dirty="0" smtClean="0"/>
          </a:p>
          <a:p>
            <a:r>
              <a:rPr lang="en-US" sz="2200" dirty="0" err="1" smtClean="0"/>
              <a:t>Ajuda</a:t>
            </a:r>
            <a:r>
              <a:rPr lang="en-US" sz="2200" dirty="0" smtClean="0"/>
              <a:t> a </a:t>
            </a:r>
            <a:r>
              <a:rPr lang="en-US" sz="2200" dirty="0" err="1" smtClean="0"/>
              <a:t>compreender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campos</a:t>
            </a:r>
            <a:r>
              <a:rPr lang="en-US" sz="2200" dirty="0" smtClean="0"/>
              <a:t> de </a:t>
            </a:r>
            <a:r>
              <a:rPr lang="en-US" sz="2200" dirty="0" err="1" smtClean="0"/>
              <a:t>massa</a:t>
            </a:r>
            <a:r>
              <a:rPr lang="en-US" sz="2200" dirty="0" smtClean="0"/>
              <a:t> (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dirty="0" err="1" smtClean="0"/>
              <a:t>advecção</a:t>
            </a:r>
            <a:r>
              <a:rPr lang="en-US" sz="2200" dirty="0" smtClean="0"/>
              <a:t> horizontal de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) e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campos</a:t>
            </a:r>
            <a:r>
              <a:rPr lang="en-US" sz="2200" dirty="0" smtClean="0"/>
              <a:t> de </a:t>
            </a:r>
            <a:r>
              <a:rPr lang="en-US" sz="2200" i="1" dirty="0" smtClean="0"/>
              <a:t>momentum</a:t>
            </a:r>
            <a:r>
              <a:rPr lang="en-US" sz="2200" dirty="0" smtClean="0"/>
              <a:t> (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dirty="0" err="1" smtClean="0"/>
              <a:t>advecção</a:t>
            </a:r>
            <a:r>
              <a:rPr lang="en-US" sz="2200" dirty="0" smtClean="0"/>
              <a:t> horizontal de </a:t>
            </a:r>
            <a:r>
              <a:rPr lang="en-US" sz="2200" dirty="0" err="1" smtClean="0"/>
              <a:t>vorticidade</a:t>
            </a:r>
            <a:r>
              <a:rPr lang="en-US" sz="2200" dirty="0" smtClean="0"/>
              <a:t>) </a:t>
            </a:r>
            <a:r>
              <a:rPr lang="en-US" sz="2200" dirty="0" err="1" smtClean="0"/>
              <a:t>interagem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criar</a:t>
            </a:r>
            <a:r>
              <a:rPr lang="en-US" sz="2200" dirty="0" smtClean="0"/>
              <a:t> </a:t>
            </a:r>
            <a:r>
              <a:rPr lang="en-US" sz="2200" dirty="0" err="1" smtClean="0"/>
              <a:t>circulações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verticais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resultam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padrões</a:t>
            </a:r>
            <a:r>
              <a:rPr lang="en-US" sz="2200" dirty="0" smtClean="0"/>
              <a:t> </a:t>
            </a:r>
            <a:r>
              <a:rPr lang="en-US" sz="2200" dirty="0" err="1" smtClean="0"/>
              <a:t>sinóticos</a:t>
            </a:r>
            <a:r>
              <a:rPr lang="en-US" sz="2200" dirty="0" smtClean="0"/>
              <a:t> </a:t>
            </a:r>
            <a:r>
              <a:rPr lang="en-US" sz="2200" dirty="0" err="1" smtClean="0"/>
              <a:t>realistas</a:t>
            </a:r>
            <a:endParaRPr lang="en-US" sz="2200" dirty="0" smtClean="0"/>
          </a:p>
          <a:p>
            <a:r>
              <a:rPr lang="en-US" sz="2200" dirty="0" err="1" smtClean="0"/>
              <a:t>Oferece</a:t>
            </a:r>
            <a:r>
              <a:rPr lang="en-US" sz="2200" dirty="0" smtClean="0"/>
              <a:t> a </a:t>
            </a:r>
            <a:r>
              <a:rPr lang="en-US" sz="2200" dirty="0" err="1" smtClean="0"/>
              <a:t>interpretação</a:t>
            </a:r>
            <a:r>
              <a:rPr lang="en-US" sz="2200" dirty="0" smtClean="0"/>
              <a:t> </a:t>
            </a:r>
            <a:r>
              <a:rPr lang="en-US" sz="2200" dirty="0" err="1" smtClean="0"/>
              <a:t>física</a:t>
            </a:r>
            <a:r>
              <a:rPr lang="en-US" sz="2200" dirty="0" smtClean="0"/>
              <a:t> das </a:t>
            </a:r>
            <a:r>
              <a:rPr lang="en-US" sz="2200" dirty="0" err="1" smtClean="0"/>
              <a:t>forçantes</a:t>
            </a:r>
            <a:r>
              <a:rPr lang="en-US" sz="2200" dirty="0" smtClean="0"/>
              <a:t> do </a:t>
            </a:r>
            <a:r>
              <a:rPr lang="en-US" sz="2200" dirty="0" err="1" smtClean="0"/>
              <a:t>movimento</a:t>
            </a:r>
            <a:r>
              <a:rPr lang="en-US" sz="2200" dirty="0" smtClean="0"/>
              <a:t> vertical e dos </a:t>
            </a:r>
            <a:r>
              <a:rPr lang="en-US" sz="2200" dirty="0" err="1" smtClean="0"/>
              <a:t>padrões</a:t>
            </a:r>
            <a:r>
              <a:rPr lang="en-US" sz="2200" dirty="0" smtClean="0"/>
              <a:t> de </a:t>
            </a:r>
            <a:r>
              <a:rPr lang="en-US" sz="2200" dirty="0" err="1" smtClean="0"/>
              <a:t>nuvens</a:t>
            </a:r>
            <a:r>
              <a:rPr lang="en-US" sz="2200" dirty="0" smtClean="0"/>
              <a:t>/</a:t>
            </a:r>
            <a:r>
              <a:rPr lang="en-US" sz="2200" dirty="0" err="1" smtClean="0"/>
              <a:t>precipitação</a:t>
            </a:r>
            <a:r>
              <a:rPr lang="en-US" sz="2200" dirty="0" smtClean="0"/>
              <a:t> </a:t>
            </a:r>
            <a:r>
              <a:rPr lang="en-US" sz="2200" dirty="0" err="1" smtClean="0"/>
              <a:t>associados</a:t>
            </a:r>
            <a:r>
              <a:rPr lang="en-US" sz="2200" dirty="0" smtClean="0"/>
              <a:t> a </a:t>
            </a:r>
            <a:r>
              <a:rPr lang="en-US" sz="2200" dirty="0" err="1" smtClean="0"/>
              <a:t>ciclones</a:t>
            </a:r>
            <a:r>
              <a:rPr lang="en-US" sz="2200" dirty="0" smtClean="0"/>
              <a:t> de latitudes </a:t>
            </a:r>
            <a:r>
              <a:rPr lang="en-US" sz="2200" dirty="0" err="1" smtClean="0"/>
              <a:t>médias</a:t>
            </a:r>
            <a:endParaRPr lang="pt-B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já</a:t>
            </a:r>
            <a:r>
              <a:rPr lang="en-US" b="1" dirty="0" smtClean="0"/>
              <a:t> </a:t>
            </a:r>
            <a:r>
              <a:rPr lang="en-US" b="1" dirty="0" err="1" smtClean="0"/>
              <a:t>sabemos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complicadas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sinóticos</a:t>
            </a:r>
            <a:r>
              <a:rPr lang="en-US" dirty="0" smtClean="0"/>
              <a:t> de latitudes </a:t>
            </a:r>
            <a:r>
              <a:rPr lang="en-US" dirty="0" err="1" smtClean="0"/>
              <a:t>médias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ventos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camada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simplificar</a:t>
            </a:r>
            <a:r>
              <a:rPr lang="en-US" dirty="0" smtClean="0"/>
              <a:t> as </a:t>
            </a:r>
            <a:r>
              <a:rPr lang="en-US" dirty="0" err="1" smtClean="0"/>
              <a:t>equações</a:t>
            </a:r>
            <a:r>
              <a:rPr lang="en-US" dirty="0" smtClean="0"/>
              <a:t> e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acurácia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Comecemos com: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coordenadas</a:t>
            </a:r>
            <a:r>
              <a:rPr lang="en-US" dirty="0" smtClean="0"/>
              <a:t> </a:t>
            </a:r>
            <a:r>
              <a:rPr lang="en-US" dirty="0" err="1" smtClean="0"/>
              <a:t>isobáricas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•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hidrostático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válido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movimentos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15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Separando as componentes </a:t>
            </a:r>
            <a:r>
              <a:rPr lang="pt-BR" sz="2400" dirty="0" err="1" smtClean="0"/>
              <a:t>ag</a:t>
            </a:r>
            <a:r>
              <a:rPr lang="pt-BR" sz="2400" dirty="0" smtClean="0"/>
              <a:t> e 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do vento: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ug</a:t>
            </a:r>
            <a:r>
              <a:rPr lang="en-US" sz="2400" i="1" dirty="0"/>
              <a:t>, vg) → </a:t>
            </a:r>
            <a:r>
              <a:rPr lang="en-US" sz="2400" i="1" dirty="0" err="1" smtClean="0"/>
              <a:t>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ua</a:t>
            </a:r>
            <a:r>
              <a:rPr lang="en-US" sz="2400" i="1" dirty="0"/>
              <a:t>, </a:t>
            </a:r>
            <a:r>
              <a:rPr lang="en-US" sz="2400" i="1" dirty="0" err="1"/>
              <a:t>va</a:t>
            </a:r>
            <a:r>
              <a:rPr lang="en-US" sz="2400" i="1" dirty="0"/>
              <a:t>) → </a:t>
            </a:r>
            <a:r>
              <a:rPr lang="en-US" sz="2400" i="1" dirty="0" err="1" smtClean="0"/>
              <a:t>ageostrófico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NÃO </a:t>
            </a:r>
            <a:r>
              <a:rPr lang="en-US" sz="2400" i="1" dirty="0" err="1" smtClean="0"/>
              <a:t>está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Equações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mov</a:t>
            </a:r>
            <a:r>
              <a:rPr lang="en-US" sz="2400" dirty="0" smtClean="0"/>
              <a:t>. </a:t>
            </a:r>
            <a:r>
              <a:rPr lang="en-US" sz="2400" dirty="0" err="1" smtClean="0"/>
              <a:t>horiz</a:t>
            </a:r>
            <a:r>
              <a:rPr lang="en-US" sz="2400" dirty="0" smtClean="0"/>
              <a:t>. (</a:t>
            </a:r>
            <a:r>
              <a:rPr lang="en-US" sz="2400" dirty="0" err="1" smtClean="0"/>
              <a:t>coordenadas</a:t>
            </a:r>
            <a:r>
              <a:rPr lang="en-US" sz="2400" dirty="0" smtClean="0"/>
              <a:t> </a:t>
            </a:r>
            <a:r>
              <a:rPr lang="en-US" sz="2400" dirty="0" err="1" smtClean="0"/>
              <a:t>isobáricas</a:t>
            </a:r>
            <a:r>
              <a:rPr lang="en-US" sz="2400" dirty="0" smtClean="0"/>
              <a:t>):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895850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escala:</a:t>
            </a:r>
          </a:p>
          <a:p>
            <a:endParaRPr lang="pt-BR" sz="1050" dirty="0" smtClean="0"/>
          </a:p>
          <a:p>
            <a:r>
              <a:rPr lang="pt-BR" dirty="0" smtClean="0"/>
              <a:t>Movimentos sinóticos de latitude média:</a:t>
            </a:r>
          </a:p>
          <a:p>
            <a:endParaRPr lang="pt-BR" dirty="0" smtClean="0"/>
          </a:p>
          <a:p>
            <a:endParaRPr lang="pt-BR" sz="1800" dirty="0" smtClean="0"/>
          </a:p>
          <a:p>
            <a:r>
              <a:rPr lang="pt-BR" dirty="0" smtClean="0"/>
              <a:t>Assim,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819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90850"/>
            <a:ext cx="3714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669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1459</Words>
  <Application>Microsoft Office PowerPoint</Application>
  <PresentationFormat>Apresentação na tela (4:3)</PresentationFormat>
  <Paragraphs>177</Paragraphs>
  <Slides>37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Tema do Office</vt:lpstr>
      <vt:lpstr>Bitmap Image</vt:lpstr>
      <vt:lpstr>Teoria Quase-Geostrófica</vt:lpstr>
      <vt:lpstr>Teoria QG: Visão Geral</vt:lpstr>
      <vt:lpstr>Teoria QG: Visão Geral</vt:lpstr>
      <vt:lpstr>Teoria QG: Visão Geral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Slide 12</vt:lpstr>
      <vt:lpstr>Slide 13</vt:lpstr>
      <vt:lpstr>Teoria QG: Aproximações e validade</vt:lpstr>
      <vt:lpstr>Teoria QG: Equações de movimento</vt:lpstr>
      <vt:lpstr>Teoria QG: Equação da Continuidade</vt:lpstr>
      <vt:lpstr>Teoria QG: Equação da Termodinâmica</vt:lpstr>
      <vt:lpstr>Circulação e Vorticidade</vt:lpstr>
      <vt:lpstr>Circulação e Vorticidade</vt:lpstr>
      <vt:lpstr>Vorticidade</vt:lpstr>
      <vt:lpstr>Vorticidade</vt:lpstr>
      <vt:lpstr>Equação da vorticidade QG</vt:lpstr>
      <vt:lpstr>Adv. Hor. Vort. Absoluta  (cavados/cristas em 500hPa; vorticidade devido à curvatura)</vt:lpstr>
      <vt:lpstr>Divergência horizontal (em sup)</vt:lpstr>
      <vt:lpstr>Equação da continuidade</vt:lpstr>
      <vt:lpstr>Convergência horizontal (em sup)</vt:lpstr>
      <vt:lpstr>Equação da continuidade</vt:lpstr>
      <vt:lpstr>Slide 28</vt:lpstr>
      <vt:lpstr>Equação da tendência de geopotencial QG</vt:lpstr>
      <vt:lpstr>Termo da tend local geop</vt:lpstr>
      <vt:lpstr>Termo de advecção horizontal de vorticidade absoluta</vt:lpstr>
      <vt:lpstr>Termo da Adv. Vort. Abs.</vt:lpstr>
      <vt:lpstr>Termo Adv. Dif. Temperatura</vt:lpstr>
      <vt:lpstr>Termo Adv. Dif. Temperatura</vt:lpstr>
      <vt:lpstr>Termo Adv. Dif. Temperatura</vt:lpstr>
      <vt:lpstr>Termo Adv. Dif. Temperatura</vt:lpstr>
      <vt:lpstr>Equação da tendência de geopotencial QG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Tank1</cp:lastModifiedBy>
  <cp:revision>47</cp:revision>
  <dcterms:created xsi:type="dcterms:W3CDTF">2013-06-06T11:17:49Z</dcterms:created>
  <dcterms:modified xsi:type="dcterms:W3CDTF">2023-08-10T15:13:37Z</dcterms:modified>
</cp:coreProperties>
</file>